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1" r:id="rId3"/>
    <p:sldId id="464" r:id="rId4"/>
    <p:sldId id="350" r:id="rId5"/>
    <p:sldId id="418" r:id="rId6"/>
    <p:sldId id="430" r:id="rId7"/>
    <p:sldId id="447" r:id="rId8"/>
    <p:sldId id="449" r:id="rId9"/>
    <p:sldId id="353" r:id="rId10"/>
    <p:sldId id="450" r:id="rId11"/>
    <p:sldId id="451" r:id="rId12"/>
    <p:sldId id="452" r:id="rId13"/>
    <p:sldId id="438" r:id="rId14"/>
    <p:sldId id="439" r:id="rId15"/>
    <p:sldId id="440" r:id="rId16"/>
    <p:sldId id="454" r:id="rId17"/>
    <p:sldId id="455" r:id="rId18"/>
    <p:sldId id="456" r:id="rId19"/>
    <p:sldId id="473" r:id="rId20"/>
    <p:sldId id="457" r:id="rId21"/>
    <p:sldId id="444" r:id="rId22"/>
    <p:sldId id="458" r:id="rId23"/>
    <p:sldId id="459" r:id="rId24"/>
    <p:sldId id="474" r:id="rId25"/>
    <p:sldId id="478" r:id="rId26"/>
    <p:sldId id="462" r:id="rId27"/>
    <p:sldId id="475" r:id="rId28"/>
    <p:sldId id="465" r:id="rId29"/>
    <p:sldId id="471" r:id="rId30"/>
    <p:sldId id="466" r:id="rId31"/>
    <p:sldId id="467" r:id="rId32"/>
    <p:sldId id="468" r:id="rId33"/>
    <p:sldId id="476" r:id="rId34"/>
    <p:sldId id="479" r:id="rId35"/>
    <p:sldId id="477" r:id="rId36"/>
    <p:sldId id="480" r:id="rId37"/>
    <p:sldId id="481" r:id="rId38"/>
    <p:sldId id="489" r:id="rId39"/>
    <p:sldId id="490" r:id="rId40"/>
    <p:sldId id="566" r:id="rId41"/>
    <p:sldId id="472" r:id="rId42"/>
    <p:sldId id="501" r:id="rId43"/>
    <p:sldId id="487" r:id="rId44"/>
    <p:sldId id="463" r:id="rId45"/>
    <p:sldId id="469" r:id="rId46"/>
    <p:sldId id="43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207" d="100"/>
          <a:sy n="207" d="100"/>
        </p:scale>
        <p:origin x="19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1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8.png"/><Relationship Id="rId2" Type="http://schemas.openxmlformats.org/officeDocument/2006/relationships/image" Target="../media/image19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7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71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5" Type="http://schemas.openxmlformats.org/officeDocument/2006/relationships/image" Target="../media/image12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80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30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18" Type="http://schemas.openxmlformats.org/officeDocument/2006/relationships/image" Target="../media/image501.png"/><Relationship Id="rId26" Type="http://schemas.openxmlformats.org/officeDocument/2006/relationships/image" Target="../media/image52.tiff"/><Relationship Id="rId21" Type="http://schemas.openxmlformats.org/officeDocument/2006/relationships/image" Target="../media/image531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17" Type="http://schemas.openxmlformats.org/officeDocument/2006/relationships/image" Target="../media/image491.png"/><Relationship Id="rId25" Type="http://schemas.openxmlformats.org/officeDocument/2006/relationships/image" Target="../media/image51.png"/><Relationship Id="rId16" Type="http://schemas.openxmlformats.org/officeDocument/2006/relationships/image" Target="../media/image48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24" Type="http://schemas.openxmlformats.org/officeDocument/2006/relationships/image" Target="../media/image560.png"/><Relationship Id="rId5" Type="http://schemas.openxmlformats.org/officeDocument/2006/relationships/image" Target="../media/image370.png"/><Relationship Id="rId15" Type="http://schemas.openxmlformats.org/officeDocument/2006/relationships/image" Target="../media/image471.png"/><Relationship Id="rId23" Type="http://schemas.openxmlformats.org/officeDocument/2006/relationships/image" Target="../media/image551.png"/><Relationship Id="rId10" Type="http://schemas.openxmlformats.org/officeDocument/2006/relationships/image" Target="../media/image420.png"/><Relationship Id="rId19" Type="http://schemas.openxmlformats.org/officeDocument/2006/relationships/image" Target="../media/image75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Relationship Id="rId14" Type="http://schemas.openxmlformats.org/officeDocument/2006/relationships/image" Target="../media/image461.png"/><Relationship Id="rId22" Type="http://schemas.openxmlformats.org/officeDocument/2006/relationships/image" Target="../media/image541.png"/><Relationship Id="rId27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7" Type="http://schemas.openxmlformats.org/officeDocument/2006/relationships/image" Target="../media/image570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0.png"/><Relationship Id="rId10" Type="http://schemas.openxmlformats.org/officeDocument/2006/relationships/image" Target="../media/image12.png"/><Relationship Id="rId4" Type="http://schemas.openxmlformats.org/officeDocument/2006/relationships/image" Target="../media/image581.png"/><Relationship Id="rId9" Type="http://schemas.openxmlformats.org/officeDocument/2006/relationships/image" Target="../media/image3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1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9" Type="http://schemas.openxmlformats.org/officeDocument/2006/relationships/image" Target="../media/image3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major component of ML is </a:t>
                </a:r>
                <a:r>
                  <a:rPr lang="en-US" dirty="0">
                    <a:solidFill>
                      <a:srgbClr val="C00000"/>
                    </a:solidFill>
                  </a:rPr>
                  <a:t>optimization</a:t>
                </a:r>
                <a:endParaRPr lang="en-US" sz="1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chemeClr val="accent2"/>
                    </a:solidFill>
                  </a:rPr>
                  <a:t>pointwise</a:t>
                </a:r>
                <a:r>
                  <a:rPr lang="en-US" dirty="0">
                    <a:solidFill>
                      <a:schemeClr val="tx1"/>
                    </a:solidFill>
                  </a:rPr>
                  <a:t> error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274320" y="5838983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6041136" y="5790202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algorithms are essentially performing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Choose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continuous, differentiable, and convex,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  <a:blipFill>
                <a:blip r:embed="rId2"/>
                <a:stretch>
                  <a:fillRect l="-86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/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is not deterministic?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blipFill>
                <a:blip r:embed="rId3"/>
                <a:stretch>
                  <a:fillRect l="-2703" t="-9302" r="-162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0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(even if two customers have exactly the same attributes, one might be a good customer for bank, and the other might not be)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mean of the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  <a:blipFill>
                <a:blip r:embed="rId2"/>
                <a:stretch>
                  <a:fillRect l="-965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8A940C-87A2-9B41-996D-960FEA8B4CEE}"/>
              </a:ext>
            </a:extLst>
          </p:cNvPr>
          <p:cNvSpPr/>
          <p:nvPr/>
        </p:nvSpPr>
        <p:spPr>
          <a:xfrm>
            <a:off x="6873342" y="5501223"/>
            <a:ext cx="4991139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290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105823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675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</a:t>
            </a:r>
          </a:p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843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For this dataset, probably </a:t>
            </a:r>
            <a:r>
              <a:rPr lang="en-US" sz="3200"/>
              <a:t>no difference.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a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5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725469-0599-3146-8FE7-D0A1F9AE0C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5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/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6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/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+1,+1,…,+1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−1,+1,…,+1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(−1,−1,…,−1)}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  <a:blipFill>
                <a:blip r:embed="rId17"/>
                <a:stretch>
                  <a:fillRect t="-4211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AFCEE41E-86E2-0A41-A0A0-914D43ED3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43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 </a:t>
                </a:r>
              </a:p>
              <a:p>
                <a:pPr lvl="1"/>
                <a:r>
                  <a:rPr lang="en-US" dirty="0"/>
                  <a:t>Data points are in one-dimensional space</a:t>
                </a:r>
              </a:p>
              <a:p>
                <a:pPr lvl="1"/>
                <a:r>
                  <a:rPr lang="en-US" dirty="0"/>
                  <a:t>Choose two thresholds. Predict +1 within the interval, -1 outside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  <a:p>
                <a:pPr lvl="1"/>
                <a:r>
                  <a:rPr lang="en-US" dirty="0"/>
                  <a:t>Data points are in 2-dimensional space</a:t>
                </a:r>
              </a:p>
              <a:p>
                <a:pPr lvl="1"/>
                <a:r>
                  <a:rPr lang="en-US" dirty="0"/>
                  <a:t>Hypothesis is represented by a convex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6417BD-0DE8-5042-8152-5D04D092BEE9}"/>
              </a:ext>
            </a:extLst>
          </p:cNvPr>
          <p:cNvGrpSpPr/>
          <p:nvPr/>
        </p:nvGrpSpPr>
        <p:grpSpPr>
          <a:xfrm>
            <a:off x="3118105" y="3020492"/>
            <a:ext cx="6409943" cy="1463148"/>
            <a:chOff x="3172969" y="2763989"/>
            <a:chExt cx="7315200" cy="24843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21E7DF-C60F-6846-ADA8-837BFD74B7F7}"/>
                </a:ext>
              </a:extLst>
            </p:cNvPr>
            <p:cNvGrpSpPr/>
            <p:nvPr/>
          </p:nvGrpSpPr>
          <p:grpSpPr>
            <a:xfrm>
              <a:off x="3172969" y="3944033"/>
              <a:ext cx="7315200" cy="638640"/>
              <a:chOff x="3869268" y="4141358"/>
              <a:chExt cx="7315200" cy="63864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440B844-A83A-9F46-B8BC-0AF2457C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8FA7F8-B838-7F46-8BAC-D6FC194E647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2E04E3-149F-C747-B95D-40156646B657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D78F459-787C-BC49-9C01-837A2A9280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E909B8-920A-A240-A0EB-3A1C76774B09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EC0B30-5FF0-4F42-BEB4-1026DC5E66F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A25119-E766-A642-A0EE-22D7F2176977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E52BC4-3DF0-AC4F-9659-A7C7C2F9A806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7CA0C2-4151-7C44-94D0-8D6A13E7D41F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D725877-FFD7-B340-A392-0BFCD5246E8F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A37561-C957-7747-AEA9-24EB8A1D13B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9F5E28-B5B2-A248-8B75-70492F44E63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379E57A-5A9F-054D-BC1C-29497AEA4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FB77994-9257-584C-ADAC-8E205968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4A6E620-E93B-364C-91C0-1F9358E4E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305AA90-3B15-3843-A94D-50B3D1205F1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8D6F9A-DEFD-834E-8737-069093382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E52023-F1F2-ED47-AAB4-DF5552B1F8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32B81E9-72F9-D34B-8752-1F119483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128369-51B7-6747-9A18-EDD0FBD2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5DB689-130A-BA46-A151-3BD8B6160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50ED126-0426-7247-8B5E-0D0D45ED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3A872A-6BDE-E94D-B6F2-A40023A48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AF98EED-6682-154C-9C6F-4B4BB0E1F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76918-BF13-B24A-9682-F5AA80444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3287D7C-7F95-4944-81D7-26A6845E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271285-CCB5-5A40-ADE4-A110A9368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5271C7-22DB-8A48-ADE6-76863155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44D195-62E5-FD44-B15F-397FAA46F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53BC9D-902D-EB4D-852D-F95B02FF7182}"/>
                </a:ext>
              </a:extLst>
            </p:cNvPr>
            <p:cNvGrpSpPr/>
            <p:nvPr/>
          </p:nvGrpSpPr>
          <p:grpSpPr>
            <a:xfrm>
              <a:off x="3172969" y="3223370"/>
              <a:ext cx="7315200" cy="2024969"/>
              <a:chOff x="3869268" y="3420695"/>
              <a:chExt cx="7315200" cy="202496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6EC2D15-E609-004F-8346-50CE52B02917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24969"/>
                <a:chOff x="3869268" y="3420695"/>
                <a:chExt cx="7315200" cy="2024969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8A3AABD-545A-3742-AB55-6FF22A018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730400-B09D-BE43-98FA-14860578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5D59A81-16B7-5F48-9512-3EC7C6455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BF9EE75-490D-6C4A-985E-9ABBC8108D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1FF5466-423D-9349-A9F2-0720B243EB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EBCCCF2-FDFE-104A-919B-F2DE9331B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954B37-62E0-0B4F-B1E0-F0096CF6DA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F88D6DA-ACE4-F441-B6BD-374D5A5BC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BFD3D-654E-5B43-BB1C-B965FDF84719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6458C-4B32-064D-B612-75BDD3F6C0DB}"/>
                </a:ext>
              </a:extLst>
            </p:cNvPr>
            <p:cNvSpPr txBox="1"/>
            <p:nvPr/>
          </p:nvSpPr>
          <p:spPr>
            <a:xfrm>
              <a:off x="7002174" y="2763989"/>
              <a:ext cx="11306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894266-1827-5647-BE7B-2EF3448DDED3}"/>
                </a:ext>
              </a:extLst>
            </p:cNvPr>
            <p:cNvSpPr txBox="1"/>
            <p:nvPr/>
          </p:nvSpPr>
          <p:spPr>
            <a:xfrm>
              <a:off x="4780474" y="2777598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D9CB06-F374-8842-BD06-17595AFBF9A4}"/>
                </a:ext>
              </a:extLst>
            </p:cNvPr>
            <p:cNvSpPr txBox="1"/>
            <p:nvPr/>
          </p:nvSpPr>
          <p:spPr>
            <a:xfrm>
              <a:off x="8983026" y="2780373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37304-9F25-A541-9B2D-5CEA3429E090}"/>
              </a:ext>
            </a:extLst>
          </p:cNvPr>
          <p:cNvGrpSpPr/>
          <p:nvPr/>
        </p:nvGrpSpPr>
        <p:grpSpPr>
          <a:xfrm>
            <a:off x="7731182" y="5064473"/>
            <a:ext cx="2106973" cy="1758476"/>
            <a:chOff x="1707848" y="3429000"/>
            <a:chExt cx="2986860" cy="249282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2D7BEA-856D-EE4A-A796-9F95BCB0AEED}"/>
                </a:ext>
              </a:extLst>
            </p:cNvPr>
            <p:cNvSpPr/>
            <p:nvPr/>
          </p:nvSpPr>
          <p:spPr>
            <a:xfrm>
              <a:off x="1707848" y="3429000"/>
              <a:ext cx="2155372" cy="2492829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E244BE-1062-C442-A283-7EFA837A114D}"/>
                </a:ext>
              </a:extLst>
            </p:cNvPr>
            <p:cNvSpPr txBox="1"/>
            <p:nvPr/>
          </p:nvSpPr>
          <p:spPr>
            <a:xfrm>
              <a:off x="3581400" y="4490748"/>
              <a:ext cx="1113308" cy="39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BF91705-C0B8-104F-A69E-F26CA483F7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session; </a:t>
            </a:r>
            <a:r>
              <a:rPr lang="en-US" dirty="0">
                <a:solidFill>
                  <a:schemeClr val="accent2"/>
                </a:solidFill>
              </a:rPr>
              <a:t>In-person</a:t>
            </a:r>
            <a:r>
              <a:rPr lang="en-US" dirty="0"/>
              <a:t> office hours are highlighted in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(location, zoom link,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etc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814654"/>
              </p:ext>
            </p:extLst>
          </p:nvPr>
        </p:nvGraphicFramePr>
        <p:xfrm>
          <a:off x="1148679" y="2086551"/>
          <a:ext cx="9007912" cy="235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9044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2509998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266955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479313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9:30am Asher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Baraban</a:t>
                      </a:r>
                      <a:endParaRPr lang="en-US" sz="20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Qihang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Zhao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10am Di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Andrew Ruttenberg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4pm Quinn Wai Wong 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1pm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Wenxuan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Zhu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William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Sepesi</a:t>
                      </a:r>
                      <a:endParaRPr lang="en-US" sz="2000" b="0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4:30pm Sylvia Tang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11:30am Yuan Liu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7pm </a:t>
                      </a:r>
                      <a:r>
                        <a:rPr lang="en-US" sz="2000" b="0" dirty="0" err="1">
                          <a:effectLst/>
                          <a:latin typeface="Calibri" panose="020F0502020204030204" pitchFamily="34" charset="0"/>
                        </a:rPr>
                        <a:t>Fankun</a:t>
                      </a:r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 Zeng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11am </a:t>
                      </a:r>
                      <a:r>
                        <a:rPr lang="en-US" sz="2000" b="0" dirty="0" err="1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Riggie</a:t>
                      </a:r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Kong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3pm Nan Huang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</a:rPr>
                        <a:t>5:30pm Weiwei Ma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10am Elyse Tang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>
                          <a:effectLst/>
                          <a:latin typeface="Calibri" panose="020F0502020204030204" pitchFamily="34" charset="0"/>
                        </a:rPr>
                        <a:t>Noon Jonathan Ma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1:30pm Kenneth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81002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92BD9F-A294-CD4E-9BB3-D70228133899}"/>
              </a:ext>
            </a:extLst>
          </p:cNvPr>
          <p:cNvGrpSpPr/>
          <p:nvPr/>
        </p:nvGrpSpPr>
        <p:grpSpPr>
          <a:xfrm>
            <a:off x="1356361" y="2926001"/>
            <a:ext cx="7315200" cy="638640"/>
            <a:chOff x="3869268" y="4141358"/>
            <a:chExt cx="7315200" cy="638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697A78-57FC-7244-BADC-1D4F7EA9581C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8" y="4258291"/>
              <a:ext cx="73152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691EF3-72E6-3A4D-8CA7-601AB4388C8B}"/>
                </a:ext>
              </a:extLst>
            </p:cNvPr>
            <p:cNvSpPr/>
            <p:nvPr/>
          </p:nvSpPr>
          <p:spPr>
            <a:xfrm>
              <a:off x="4419600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E90B47-E7BC-0B41-8F13-BF336F1CEABA}"/>
                </a:ext>
              </a:extLst>
            </p:cNvPr>
            <p:cNvSpPr/>
            <p:nvPr/>
          </p:nvSpPr>
          <p:spPr>
            <a:xfrm>
              <a:off x="50884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CB7DC0-9A1B-3846-B178-9F29A3B68310}"/>
                </a:ext>
              </a:extLst>
            </p:cNvPr>
            <p:cNvSpPr/>
            <p:nvPr/>
          </p:nvSpPr>
          <p:spPr>
            <a:xfrm>
              <a:off x="57573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02AD72-AA1B-D343-8920-C2FC35C0D172}"/>
                </a:ext>
              </a:extLst>
            </p:cNvPr>
            <p:cNvSpPr/>
            <p:nvPr/>
          </p:nvSpPr>
          <p:spPr>
            <a:xfrm>
              <a:off x="64473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37223C-AF07-094E-961B-AF04016C53AB}"/>
                </a:ext>
              </a:extLst>
            </p:cNvPr>
            <p:cNvSpPr/>
            <p:nvPr/>
          </p:nvSpPr>
          <p:spPr>
            <a:xfrm>
              <a:off x="71162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CB6AD-FBD5-B743-B19D-4693D485E291}"/>
                </a:ext>
              </a:extLst>
            </p:cNvPr>
            <p:cNvSpPr/>
            <p:nvPr/>
          </p:nvSpPr>
          <p:spPr>
            <a:xfrm>
              <a:off x="7785101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63E6C-BBEA-8C4A-AB1E-42BF48EE40D8}"/>
                </a:ext>
              </a:extLst>
            </p:cNvPr>
            <p:cNvSpPr txBox="1"/>
            <p:nvPr/>
          </p:nvSpPr>
          <p:spPr>
            <a:xfrm>
              <a:off x="8303685" y="4141358"/>
              <a:ext cx="38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27579C-2145-0743-9978-7E9233C3E31D}"/>
                </a:ext>
              </a:extLst>
            </p:cNvPr>
            <p:cNvSpPr/>
            <p:nvPr/>
          </p:nvSpPr>
          <p:spPr>
            <a:xfrm>
              <a:off x="9076269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1C859D-A95A-4543-8C69-598694C7D1FA}"/>
                </a:ext>
              </a:extLst>
            </p:cNvPr>
            <p:cNvSpPr/>
            <p:nvPr/>
          </p:nvSpPr>
          <p:spPr>
            <a:xfrm>
              <a:off x="9745136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80299-C4F7-1B48-8AA1-03F84B7D5B77}"/>
                </a:ext>
              </a:extLst>
            </p:cNvPr>
            <p:cNvSpPr/>
            <p:nvPr/>
          </p:nvSpPr>
          <p:spPr>
            <a:xfrm>
              <a:off x="10414003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014863-AF0E-9C46-90C7-B3193109BCC4}"/>
                    </a:ext>
                  </a:extLst>
                </p:cNvPr>
                <p:cNvSpPr txBox="1"/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79E57A-5A9F-054D-BC1C-29497AEA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DD7FFD-5578-7D4E-A276-0E27960C9A7C}"/>
                    </a:ext>
                  </a:extLst>
                </p:cNvPr>
                <p:cNvSpPr txBox="1"/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A6E620-E93B-364C-91C0-1F9358E4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0828D5-39FE-7E48-A0D9-8F0D25472D56}"/>
                    </a:ext>
                  </a:extLst>
                </p:cNvPr>
                <p:cNvSpPr txBox="1"/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8D6F9A-DEFD-834E-8737-06909338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/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86A9E5-B066-7146-B649-9E3755279C16}"/>
                    </a:ext>
                  </a:extLst>
                </p:cNvPr>
                <p:cNvSpPr txBox="1"/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5DB689-130A-BA46-A151-3BD8B6160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102761-AB58-6848-87C7-6F78A52167A0}"/>
                    </a:ext>
                  </a:extLst>
                </p:cNvPr>
                <p:cNvSpPr txBox="1"/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3A872A-6BDE-E94D-B6F2-A40023A4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4C8FBF-131D-8D49-A412-6A2988046B76}"/>
                    </a:ext>
                  </a:extLst>
                </p:cNvPr>
                <p:cNvSpPr txBox="1"/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276918-BF13-B24A-9682-F5AA8044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/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/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38CB6-4069-7542-BE02-850DC688D7DE}"/>
              </a:ext>
            </a:extLst>
          </p:cNvPr>
          <p:cNvGrpSpPr/>
          <p:nvPr/>
        </p:nvGrpSpPr>
        <p:grpSpPr>
          <a:xfrm>
            <a:off x="1356361" y="2205338"/>
            <a:ext cx="7315200" cy="2024969"/>
            <a:chOff x="3869268" y="3420695"/>
            <a:chExt cx="7315200" cy="20249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79B9BB-19BB-6D4F-B4D7-C0D1EBA169B1}"/>
                </a:ext>
              </a:extLst>
            </p:cNvPr>
            <p:cNvGrpSpPr/>
            <p:nvPr/>
          </p:nvGrpSpPr>
          <p:grpSpPr>
            <a:xfrm>
              <a:off x="3869268" y="3420695"/>
              <a:ext cx="7315200" cy="2024969"/>
              <a:chOff x="3869268" y="3420695"/>
              <a:chExt cx="7315200" cy="20249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65D0A12-8928-ED42-AF84-E2989AFA0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655176"/>
                <a:ext cx="166890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47D5CD-0991-5447-ABB7-FBE3B791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C46BD0B-095D-CF4D-8E01-8AF8FB00A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FACC06A-8B48-4E41-9BEA-CF7B4187DC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1FF5466-423D-9349-A9F2-0720B243E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0B306A-C741-2848-8974-4D5942F0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7EF0A3-4DD7-334F-B7BC-9C0120E628B1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F88D6DA-ACE4-F441-B6BD-374D5A5BC1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0F72EC-0EE2-5E43-9A5D-3055DCE2DA0D}"/>
                </a:ext>
              </a:extLst>
            </p:cNvPr>
            <p:cNvCxnSpPr/>
            <p:nvPr/>
          </p:nvCxnSpPr>
          <p:spPr>
            <a:xfrm>
              <a:off x="6827167" y="3655176"/>
              <a:ext cx="26884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FE3ABA5-1501-4A45-98AB-622DC9EAC8B7}"/>
              </a:ext>
            </a:extLst>
          </p:cNvPr>
          <p:cNvSpPr txBox="1"/>
          <p:nvPr/>
        </p:nvSpPr>
        <p:spPr>
          <a:xfrm>
            <a:off x="5183077" y="1962063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Predict 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C12C3-5344-7241-98B5-5902C4D92223}"/>
              </a:ext>
            </a:extLst>
          </p:cNvPr>
          <p:cNvSpPr txBox="1"/>
          <p:nvPr/>
        </p:nvSpPr>
        <p:spPr>
          <a:xfrm>
            <a:off x="2900173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6FCC2-C926-944A-BB6B-E5D842CF96F3}"/>
              </a:ext>
            </a:extLst>
          </p:cNvPr>
          <p:cNvSpPr txBox="1"/>
          <p:nvPr/>
        </p:nvSpPr>
        <p:spPr>
          <a:xfrm>
            <a:off x="7162946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</p:spTree>
    <p:extLst>
      <p:ext uri="{BB962C8B-B14F-4D97-AF65-F5344CB8AC3E}">
        <p14:creationId xmlns:p14="http://schemas.microsoft.com/office/powerpoint/2010/main" val="13097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  <a:blipFill>
                <a:blip r:embed="rId3"/>
                <a:stretch>
                  <a:fillRect l="-1086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CADD78AC-9461-C04A-8656-A2D6A7D679A7}"/>
              </a:ext>
            </a:extLst>
          </p:cNvPr>
          <p:cNvSpPr/>
          <p:nvPr/>
        </p:nvSpPr>
        <p:spPr>
          <a:xfrm>
            <a:off x="2067512" y="1947672"/>
            <a:ext cx="2155372" cy="2492829"/>
          </a:xfrm>
          <a:custGeom>
            <a:avLst/>
            <a:gdLst>
              <a:gd name="connsiteX0" fmla="*/ 10886 w 2155372"/>
              <a:gd name="connsiteY0" fmla="*/ 0 h 2492829"/>
              <a:gd name="connsiteX1" fmla="*/ 2155372 w 2155372"/>
              <a:gd name="connsiteY1" fmla="*/ 0 h 2492829"/>
              <a:gd name="connsiteX2" fmla="*/ 1077686 w 2155372"/>
              <a:gd name="connsiteY2" fmla="*/ 2492829 h 2492829"/>
              <a:gd name="connsiteX3" fmla="*/ 0 w 2155372"/>
              <a:gd name="connsiteY3" fmla="*/ 2035629 h 2492829"/>
              <a:gd name="connsiteX4" fmla="*/ 10886 w 2155372"/>
              <a:gd name="connsiteY4" fmla="*/ 0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372" h="2492829">
                <a:moveTo>
                  <a:pt x="10886" y="0"/>
                </a:moveTo>
                <a:lnTo>
                  <a:pt x="2155372" y="0"/>
                </a:lnTo>
                <a:lnTo>
                  <a:pt x="1077686" y="2492829"/>
                </a:lnTo>
                <a:lnTo>
                  <a:pt x="0" y="2035629"/>
                </a:lnTo>
                <a:cubicBezTo>
                  <a:pt x="3629" y="1357086"/>
                  <a:pt x="7257" y="678543"/>
                  <a:pt x="10886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319FF-5004-004F-8F99-9BE5BD638857}"/>
              </a:ext>
            </a:extLst>
          </p:cNvPr>
          <p:cNvSpPr txBox="1"/>
          <p:nvPr/>
        </p:nvSpPr>
        <p:spPr>
          <a:xfrm>
            <a:off x="3941064" y="300942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-1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3229-E07F-0044-991A-506A61BC95D0}"/>
              </a:ext>
            </a:extLst>
          </p:cNvPr>
          <p:cNvGrpSpPr/>
          <p:nvPr/>
        </p:nvGrpSpPr>
        <p:grpSpPr>
          <a:xfrm>
            <a:off x="6727444" y="4987596"/>
            <a:ext cx="4191000" cy="1567318"/>
            <a:chOff x="6089904" y="4137930"/>
            <a:chExt cx="4191000" cy="15673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04DE33-22A8-F445-A1A9-CC12F20D54FD}"/>
                </a:ext>
              </a:extLst>
            </p:cNvPr>
            <p:cNvSpPr/>
            <p:nvPr/>
          </p:nvSpPr>
          <p:spPr>
            <a:xfrm>
              <a:off x="6089904" y="4137930"/>
              <a:ext cx="4191000" cy="1567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/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/>
                      </a:solidFill>
                    </a:rPr>
                    <a:t>Note: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and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(There are only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possible label 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:r>
                    <a:rPr lang="en-US" sz="2000" dirty="0">
                      <a:solidFill>
                        <a:schemeClr val="bg1"/>
                      </a:solidFill>
                    </a:rPr>
                    <a:t>combinations for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30" t="-2857" r="-692" b="-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Theorem: VC Inequality (1971)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6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69F189-240D-0949-A096-DFDE137B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5510" y="3275672"/>
            <a:ext cx="2570283" cy="10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00F49-906E-9648-A943-E6577609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2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r>
                  <a:rPr lang="en-US" dirty="0"/>
                  <a:t>Next lecture</a:t>
                </a:r>
              </a:p>
              <a:p>
                <a:pPr lvl="1"/>
                <a:r>
                  <a:rPr lang="en-US" dirty="0"/>
                  <a:t>Discuss how we can “bound” the growth function</a:t>
                </a:r>
              </a:p>
              <a:p>
                <a:pPr lvl="1"/>
                <a:r>
                  <a:rPr lang="en-US" dirty="0"/>
                  <a:t>Introduce the notion of VC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2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endParaRPr lang="en-US" dirty="0"/>
              </a:p>
              <a:p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3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27047-1666-B5E1-A693-5C44F362A67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Statements:</a:t>
                </a: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67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/>
              <a:t>Discussion/Interpretation on the learning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1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46507-8E84-7A49-98FC-553A76628143}"/>
              </a:ext>
            </a:extLst>
          </p:cNvPr>
          <p:cNvSpPr/>
          <p:nvPr/>
        </p:nvSpPr>
        <p:spPr>
          <a:xfrm>
            <a:off x="5727540" y="873302"/>
            <a:ext cx="4567166" cy="24144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33444-7A77-314B-A6FB-79E0AE8197A4}"/>
              </a:ext>
            </a:extLst>
          </p:cNvPr>
          <p:cNvSpPr txBox="1"/>
          <p:nvPr/>
        </p:nvSpPr>
        <p:spPr>
          <a:xfrm>
            <a:off x="6647369" y="297951"/>
            <a:ext cx="478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Key assumption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Fix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sz="6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2"/>
                    </a:solidFill>
                  </a:rPr>
                  <a:t>[In-sample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/>
                  <a:t>          </a:t>
                </a:r>
                <a:r>
                  <a:rPr lang="en-US" dirty="0">
                    <a:solidFill>
                      <a:schemeClr val="accent2"/>
                    </a:solidFill>
                  </a:rPr>
                  <a:t>[Out-of-sample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:r>
                  <a:rPr lang="en-US" i="1" dirty="0"/>
                  <a:t>verification</a:t>
                </a:r>
                <a:r>
                  <a:rPr lang="en-US" dirty="0"/>
                  <a:t>, not </a:t>
                </a:r>
                <a:r>
                  <a:rPr lang="en-US" i="1" dirty="0"/>
                  <a:t>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CEB4E4-6991-CA4D-9EA8-FB7A154AB235}"/>
              </a:ext>
            </a:extLst>
          </p:cNvPr>
          <p:cNvGrpSpPr/>
          <p:nvPr/>
        </p:nvGrpSpPr>
        <p:grpSpPr>
          <a:xfrm>
            <a:off x="7936035" y="365125"/>
            <a:ext cx="2829501" cy="1839727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C885-DB0D-1645-92C1-3CD532A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7B5BA-A069-944D-97A3-058873BD327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9E168-C31E-6749-ADB4-FEC32D403F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/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Intuitions:</a:t>
                </a:r>
                <a:br>
                  <a:rPr lang="en-US" u="sng" dirty="0"/>
                </a:br>
                <a:r>
                  <a:rPr lang="en-US" dirty="0"/>
                  <a:t>1. Bad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selected within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=&gt;  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within the union of the bad events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 each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follows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Hoeffding’s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  <a:blipFill>
                <a:blip r:embed="rId3"/>
                <a:stretch>
                  <a:fillRect t="-1899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23281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14604</TotalTime>
  <Words>2864</Words>
  <Application>Microsoft Macintosh PowerPoint</Application>
  <PresentationFormat>Widescreen</PresentationFormat>
  <Paragraphs>647</Paragraphs>
  <Slides>46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PowerPoint Presentation</vt:lpstr>
      <vt:lpstr>Hoeffding’s Inequality</vt:lpstr>
      <vt:lpstr>Connection to Learning</vt:lpstr>
      <vt:lpstr>Connection to “Real” Learning</vt:lpstr>
      <vt:lpstr>Today’s Lecture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  <vt:lpstr>Example: H= Positive Rays</vt:lpstr>
      <vt:lpstr>Example: H= Positive Rays</vt:lpstr>
      <vt:lpstr>What is m_H (N)?</vt:lpstr>
      <vt:lpstr>Example: H= Positive Intervals</vt:lpstr>
      <vt:lpstr>Example: H= Convex Sets</vt:lpstr>
      <vt:lpstr>Why Growth Function?</vt:lpstr>
      <vt:lpstr>Growth Functions for Other H</vt:lpstr>
      <vt:lpstr>Growth Functions for Other H</vt:lpstr>
      <vt:lpstr>Growth Functions for Other H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Interpreting</vt:lpstr>
      <vt:lpstr>Interpreting</vt:lpstr>
      <vt:lpstr>Discussion/Interpretation on the learning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1395</cp:revision>
  <cp:lastPrinted>2021-02-04T00:50:38Z</cp:lastPrinted>
  <dcterms:created xsi:type="dcterms:W3CDTF">2017-08-24T15:35:37Z</dcterms:created>
  <dcterms:modified xsi:type="dcterms:W3CDTF">2022-09-07T20:12:55Z</dcterms:modified>
</cp:coreProperties>
</file>